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62024" y="2905125"/>
            <a:ext cx="1047749" cy="1047749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88243" y="3131343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402556" y="3131343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16868" y="3131343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88243" y="3345656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402556" y="3345656"/>
            <a:ext cx="166687" cy="166687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16868" y="3345656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88243" y="3559968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02556" y="3559968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616868" y="3559968"/>
            <a:ext cx="166687" cy="166687"/>
          </a:xfrm>
          <a:prstGeom prst="ellipse">
            <a:avLst/>
          </a:prstGeom>
          <a:solidFill>
            <a:srgbClr val="C9C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67000" y="22479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8C8C8C"/>
                </a:solidFill>
                <a:latin typeface="Malgun Gothic"/>
              </a:rPr>
              <a:t>트레이너 가이드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7000" y="2495550"/>
            <a:ext cx="8572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200" b="1">
                <a:solidFill>
                  <a:srgbClr val="FFFFFF"/>
                </a:solidFill>
                <a:latin typeface="Malgun Gothic"/>
              </a:rPr>
              <a:t>SMARTfit 트레이너 시작 가이드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67000" y="3829050"/>
            <a:ext cx="857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CCCCCC"/>
                </a:solidFill>
                <a:latin typeface="Malgun Gothic"/>
              </a:rPr>
              <a:t>설치부터 리포트까지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67000" y="4286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C8C8C"/>
                </a:solidFill>
                <a:latin typeface="Malgun Gothic"/>
              </a:rPr>
              <a:t>트레이너용 Windows 앱 · 앱 0.0.3 · v1.0 · 2026-09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777777"/>
                </a:solidFill>
                <a:latin typeface="Malgun Gothic"/>
              </a:rPr>
              <a:t>브레인마이즈 코리아 · SMARTfit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777777"/>
                </a:solidFill>
                <a:latin typeface="Malgun Gothic"/>
              </a:rPr>
              <a:t>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이 가이드는 이렇게 읽으세요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2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처음 10분은 준비, 그다음은 매일 같은 흐름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" y="1838324"/>
            <a:ext cx="11125200" cy="1905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33400" y="1581150"/>
            <a:ext cx="552450" cy="552450"/>
          </a:xfrm>
          <a:prstGeom prst="ellipse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1581150"/>
            <a:ext cx="55245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43000" y="1600200"/>
            <a:ext cx="2014537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200150" y="1619250"/>
            <a:ext cx="191928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111111"/>
                </a:solidFill>
                <a:latin typeface="Malgun Gothic"/>
              </a:rPr>
              <a:t>1부 · 준비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00150" y="1885950"/>
            <a:ext cx="191928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5512E"/>
                </a:solidFill>
                <a:latin typeface="Malgun Gothic"/>
              </a:rPr>
              <a:t>처음 한 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3400" y="2381250"/>
            <a:ext cx="2624137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설치 · 파란 안내 창 통과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로그인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패널 연결(이후 자동 재연결)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3695700"/>
            <a:ext cx="262413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A8A86"/>
                </a:solidFill>
                <a:latin typeface="Malgun Gothic"/>
              </a:rPr>
              <a:t>슬라이드 3–8</a:t>
            </a:r>
          </a:p>
        </p:txBody>
      </p:sp>
      <p:sp>
        <p:nvSpPr>
          <p:cNvPr id="25" name="Oval 24"/>
          <p:cNvSpPr/>
          <p:nvPr/>
        </p:nvSpPr>
        <p:spPr>
          <a:xfrm>
            <a:off x="3367087" y="1581150"/>
            <a:ext cx="552450" cy="552450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7087" y="1581150"/>
            <a:ext cx="55245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76687" y="1600200"/>
            <a:ext cx="2014537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033837" y="1619250"/>
            <a:ext cx="191928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111111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33837" y="1885950"/>
            <a:ext cx="191928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5512E"/>
                </a:solidFill>
                <a:latin typeface="Malgun Gothic"/>
              </a:rPr>
              <a:t>매일 반복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67087" y="2381250"/>
            <a:ext cx="2624137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참가자 선택 → 게임 선택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세션 설정 → 라이브 세션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결과 → 다음 사람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67087" y="3695700"/>
            <a:ext cx="262413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A8A86"/>
                </a:solidFill>
                <a:latin typeface="Malgun Gothic"/>
              </a:rPr>
              <a:t>슬라이드 9–16</a:t>
            </a:r>
          </a:p>
        </p:txBody>
      </p:sp>
      <p:sp>
        <p:nvSpPr>
          <p:cNvPr id="32" name="Oval 31"/>
          <p:cNvSpPr/>
          <p:nvPr/>
        </p:nvSpPr>
        <p:spPr>
          <a:xfrm>
            <a:off x="6200775" y="1581150"/>
            <a:ext cx="552450" cy="552450"/>
          </a:xfrm>
          <a:prstGeom prst="ellipse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00775" y="1581150"/>
            <a:ext cx="55245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10375" y="1600200"/>
            <a:ext cx="2014537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67525" y="1619250"/>
            <a:ext cx="191928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111111"/>
                </a:solidFill>
                <a:latin typeface="Malgun Gothic"/>
              </a:rPr>
              <a:t>3부 · 더 잘 쓰기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67525" y="1885950"/>
            <a:ext cx="191928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5512E"/>
                </a:solidFill>
                <a:latin typeface="Malgun Gothic"/>
              </a:rPr>
              <a:t>필요할 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00775" y="2381250"/>
            <a:ext cx="2624137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오늘의 커리큘럼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리포트 · 분석 · 설정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웹 콘솔 · 회원용 앱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00775" y="3695700"/>
            <a:ext cx="262413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A8A86"/>
                </a:solidFill>
                <a:latin typeface="Malgun Gothic"/>
              </a:rPr>
              <a:t>슬라이드 17–21</a:t>
            </a:r>
          </a:p>
        </p:txBody>
      </p:sp>
      <p:sp>
        <p:nvSpPr>
          <p:cNvPr id="39" name="Oval 38"/>
          <p:cNvSpPr/>
          <p:nvPr/>
        </p:nvSpPr>
        <p:spPr>
          <a:xfrm>
            <a:off x="9034462" y="1581150"/>
            <a:ext cx="552450" cy="552450"/>
          </a:xfrm>
          <a:prstGeom prst="ellipse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34462" y="1581150"/>
            <a:ext cx="55245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Malgun Gothic"/>
              </a:rPr>
              <a:t>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644062" y="1600200"/>
            <a:ext cx="2014537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701212" y="1619250"/>
            <a:ext cx="191928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111111"/>
                </a:solidFill>
                <a:latin typeface="Malgun Gothic"/>
              </a:rPr>
              <a:t>4부 · 막혔을 때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01212" y="1885950"/>
            <a:ext cx="191928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5512E"/>
                </a:solidFill>
                <a:latin typeface="Malgun Gothic"/>
              </a:rPr>
              <a:t>문제가 생기면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34462" y="2381250"/>
            <a:ext cx="2624137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문제 해결 10문답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하루 운영 체크리스트</a:t>
            </a:r>
          </a:p>
          <a:p>
            <a:pPr algn="l">
              <a:lnSpc>
                <a:spcPct val="135000"/>
              </a:lnSpc>
              <a:spcBef>
                <a:spcPts val="562"/>
              </a:spcBef>
            </a:pPr>
            <a:r>
              <a:rPr sz="12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250" b="0">
                <a:solidFill>
                  <a:srgbClr val="111111"/>
                </a:solidFill>
                <a:latin typeface="Malgun Gothic"/>
              </a:rPr>
              <a:t>용어 한 장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034462" y="3695700"/>
            <a:ext cx="262413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A8A86"/>
                </a:solidFill>
                <a:latin typeface="Malgun Gothic"/>
              </a:rPr>
              <a:t>슬라이드 22–24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33400" y="4343400"/>
            <a:ext cx="11125200" cy="9525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33400" y="44958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읽는 순서 제안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76400" y="4476750"/>
            <a:ext cx="3213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처음 쓰는 트레이너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676400" y="4705350"/>
            <a:ext cx="3213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1부 → 2부 순서대로. 2부의 세션 흐름(9–16)이 핵심입니다.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60949" y="4476750"/>
            <a:ext cx="3213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이미 설치·연결을 마쳤다면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60949" y="4705350"/>
            <a:ext cx="3213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2부부터 읽고, 커리큘럼을 쓰면 3부 17을 더하세요.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45500" y="4476750"/>
            <a:ext cx="3213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당장 문제만 찾는다면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445500" y="4705350"/>
            <a:ext cx="3213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4부 22 문제 해결 10문답으로 바로 가세요.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1부 · 준비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3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SMARTfit은 세 가지로 이루어져요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1295400"/>
            <a:ext cx="3098800" cy="20002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2950" y="1466850"/>
            <a:ext cx="26797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8A8A86"/>
                </a:solidFill>
                <a:latin typeface="Malgun Gothic"/>
              </a:rPr>
              <a:t>기기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2950" y="1657350"/>
            <a:ext cx="26797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11111"/>
                </a:solidFill>
                <a:latin typeface="Malgun Gothic"/>
              </a:rPr>
              <a:t>SMARTfit 패널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2950" y="1981199"/>
            <a:ext cx="26797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LED 타깃 9개가 있는 판(레이어). 참가자가 불이 켜진 타깃을 칩니다.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2950" y="3009900"/>
            <a:ext cx="2679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A8A86"/>
                </a:solidFill>
                <a:latin typeface="Malgun Gothic"/>
              </a:rPr>
              <a:t>센터에 설치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46600" y="1295400"/>
            <a:ext cx="3098800" cy="20002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56150" y="1466850"/>
            <a:ext cx="26797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F5512E"/>
                </a:solidFill>
                <a:latin typeface="Malgun Gothic"/>
              </a:rPr>
              <a:t>WINDOWS · 이 가이드의 중심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6150" y="1657350"/>
            <a:ext cx="26797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11111"/>
                </a:solidFill>
                <a:latin typeface="Malgun Gothic"/>
              </a:rPr>
              <a:t>트레이너 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6150" y="1981199"/>
            <a:ext cx="26797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패널과 블루투스로 연결해 게임을 실행하고, 참가자별로 기록합니다.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6150" y="3009900"/>
            <a:ext cx="2679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A8A86"/>
                </a:solidFill>
                <a:latin typeface="Malgun Gothic"/>
              </a:rPr>
              <a:t>www.synys.kr/downloads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59800" y="1295400"/>
            <a:ext cx="3098800" cy="20002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69350" y="1466850"/>
            <a:ext cx="26797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8A8A86"/>
                </a:solidFill>
                <a:latin typeface="Malgun Gothic"/>
              </a:rPr>
              <a:t>브라우저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69350" y="1657350"/>
            <a:ext cx="26797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11111"/>
                </a:solidFill>
                <a:latin typeface="Malgun Gothic"/>
              </a:rPr>
              <a:t>웹 콘솔 · 회원 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69350" y="1981199"/>
            <a:ext cx="26797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트레이너는 참가자·커리큘럼·리포트를 관리하고, 회원은 "내 SMARTfit"에서 자기 기록을 봅니다.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69350" y="3009900"/>
            <a:ext cx="2679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A8A86"/>
                </a:solidFill>
                <a:latin typeface="Malgun Gothic"/>
              </a:rPr>
              <a:t>trainer.synys.kr · www.synys.kr/sf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2199" y="1914525"/>
            <a:ext cx="914400" cy="28575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1">
                <a:solidFill>
                  <a:srgbClr val="F5512E"/>
                </a:solidFill>
                <a:latin typeface="Malgun Gothic"/>
              </a:rPr>
              <a:t>블루투스(BLE)</a:t>
            </a:r>
          </a:p>
        </p:txBody>
      </p:sp>
      <p:sp>
        <p:nvSpPr>
          <p:cNvPr id="33" name="Left-Right Arrow 32"/>
          <p:cNvSpPr/>
          <p:nvPr/>
        </p:nvSpPr>
        <p:spPr>
          <a:xfrm>
            <a:off x="3689350" y="2209800"/>
            <a:ext cx="800100" cy="171450"/>
          </a:xfrm>
          <a:prstGeom prst="leftRightArrow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45400" y="1914525"/>
            <a:ext cx="914400" cy="28575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1">
                <a:solidFill>
                  <a:srgbClr val="F5512E"/>
                </a:solidFill>
                <a:latin typeface="Malgun Gothic"/>
              </a:rPr>
              <a:t>기록 자동 저장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7702550" y="2209800"/>
            <a:ext cx="800100" cy="171450"/>
          </a:xfrm>
          <a:prstGeom prst="rightArrow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3400" y="3543300"/>
            <a:ext cx="111252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8A8A86"/>
                </a:solidFill>
                <a:latin typeface="Malgun Gothic"/>
              </a:rPr>
              <a:t>기록은 이렇게 흘러요</a:t>
            </a:r>
          </a:p>
        </p:txBody>
      </p:sp>
      <p:sp>
        <p:nvSpPr>
          <p:cNvPr id="37" name="Pentagon 36"/>
          <p:cNvSpPr/>
          <p:nvPr/>
        </p:nvSpPr>
        <p:spPr>
          <a:xfrm>
            <a:off x="533400" y="3752850"/>
            <a:ext cx="2724150" cy="457200"/>
          </a:xfrm>
          <a:prstGeom prst="homePlate">
            <a:avLst/>
          </a:prstGeom>
          <a:solidFill>
            <a:srgbClr val="F2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28650" y="3876674"/>
            <a:ext cx="209550" cy="209550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8650" y="387667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752850"/>
            <a:ext cx="203834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11111"/>
                </a:solidFill>
                <a:latin typeface="Malgun Gothic"/>
              </a:rPr>
              <a:t>앱에서 세션 진행</a:t>
            </a:r>
          </a:p>
        </p:txBody>
      </p:sp>
      <p:sp>
        <p:nvSpPr>
          <p:cNvPr id="41" name="Chevron 40"/>
          <p:cNvSpPr/>
          <p:nvPr/>
        </p:nvSpPr>
        <p:spPr>
          <a:xfrm>
            <a:off x="3333750" y="3752850"/>
            <a:ext cx="2724150" cy="457200"/>
          </a:xfrm>
          <a:prstGeom prst="chevron">
            <a:avLst/>
          </a:prstGeom>
          <a:solidFill>
            <a:srgbClr val="F2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581400" y="3876674"/>
            <a:ext cx="209550" cy="209550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81400" y="387667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67150" y="3752850"/>
            <a:ext cx="203834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11111"/>
                </a:solidFill>
                <a:latin typeface="Malgun Gothic"/>
              </a:rPr>
              <a:t>서버에 자동 저장</a:t>
            </a:r>
          </a:p>
        </p:txBody>
      </p:sp>
      <p:sp>
        <p:nvSpPr>
          <p:cNvPr id="45" name="Chevron 44"/>
          <p:cNvSpPr/>
          <p:nvPr/>
        </p:nvSpPr>
        <p:spPr>
          <a:xfrm>
            <a:off x="6134100" y="3752850"/>
            <a:ext cx="2724150" cy="457200"/>
          </a:xfrm>
          <a:prstGeom prst="chevron">
            <a:avLst/>
          </a:prstGeom>
          <a:solidFill>
            <a:srgbClr val="F2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381750" y="3876674"/>
            <a:ext cx="209550" cy="209550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81750" y="387667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67500" y="3752850"/>
            <a:ext cx="203834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11111"/>
                </a:solidFill>
                <a:latin typeface="Malgun Gothic"/>
              </a:rPr>
              <a:t>앱 리포트 · 웹 콘솔</a:t>
            </a:r>
          </a:p>
        </p:txBody>
      </p:sp>
      <p:sp>
        <p:nvSpPr>
          <p:cNvPr id="49" name="Chevron 48"/>
          <p:cNvSpPr/>
          <p:nvPr/>
        </p:nvSpPr>
        <p:spPr>
          <a:xfrm>
            <a:off x="8934450" y="3752850"/>
            <a:ext cx="2724150" cy="457200"/>
          </a:xfrm>
          <a:prstGeom prst="chevron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182100" y="3876674"/>
            <a:ext cx="209550" cy="209550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82100" y="3876674"/>
            <a:ext cx="209550" cy="209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1">
                <a:solidFill>
                  <a:srgbClr val="FFFFFF"/>
                </a:solidFill>
                <a:latin typeface="Malgun Gothic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467850" y="3752850"/>
            <a:ext cx="2038349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Malgun Gothic"/>
              </a:rPr>
              <a:t>회원 앱 "내 SMARTfit"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33400" y="4457700"/>
            <a:ext cx="28575" cy="495299"/>
          </a:xfrm>
          <a:prstGeom prst="rect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61975" y="4457700"/>
            <a:ext cx="11096625" cy="495299"/>
          </a:xfrm>
          <a:prstGeom prst="rect">
            <a:avLst/>
          </a:prstGeom>
          <a:solidFill>
            <a:srgbClr val="F7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66750" y="4514850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인터넷이 끊겨도 세션은 그대로 진행됩니다. 연결되면 밀린 기록이 자동으로 올라가요(설정 → 서버 동기화에서 확인).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1부 · 준비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4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설치 전 확인 3가지</a:t>
            </a:r>
          </a:p>
        </p:txBody>
      </p:sp>
      <p:sp>
        <p:nvSpPr>
          <p:cNvPr id="17" name="Oval 16"/>
          <p:cNvSpPr/>
          <p:nvPr/>
        </p:nvSpPr>
        <p:spPr>
          <a:xfrm>
            <a:off x="533400" y="139065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1352550"/>
            <a:ext cx="5029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11111"/>
                </a:solidFill>
                <a:latin typeface="Malgun Gothic"/>
              </a:rPr>
              <a:t>Windows 10 이상 · 64비트 PC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1600200"/>
            <a:ext cx="5029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노트북을 권장합니다. 패널 근처로 옮기기 쉽습니다.</a:t>
            </a:r>
          </a:p>
        </p:txBody>
      </p:sp>
      <p:sp>
        <p:nvSpPr>
          <p:cNvPr id="20" name="Oval 19"/>
          <p:cNvSpPr/>
          <p:nvPr/>
        </p:nvSpPr>
        <p:spPr>
          <a:xfrm>
            <a:off x="533400" y="213360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2095499"/>
            <a:ext cx="5029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11111"/>
                </a:solidFill>
                <a:latin typeface="Malgun Gothic"/>
              </a:rPr>
              <a:t>블루투스(BLE)가 켜진 PC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2343150"/>
            <a:ext cx="5029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블루투스가 없는 데스크톱은 USB 블루투스 동글이 필요합니다.</a:t>
            </a:r>
          </a:p>
        </p:txBody>
      </p:sp>
      <p:sp>
        <p:nvSpPr>
          <p:cNvPr id="23" name="Oval 22"/>
          <p:cNvSpPr/>
          <p:nvPr/>
        </p:nvSpPr>
        <p:spPr>
          <a:xfrm>
            <a:off x="533400" y="287655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2838450"/>
            <a:ext cx="5029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11111"/>
                </a:solidFill>
                <a:latin typeface="Malgun Gothic"/>
              </a:rPr>
              <a:t>계정 이메일 · 비밀번호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200" y="3086100"/>
            <a:ext cx="5029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센터 관리자가 "SMARTfit 로그인 안내"(이메일·임시 비밀번호·설치 주소)를 전달해 줍니다.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48400" y="1295400"/>
            <a:ext cx="5410200" cy="3381375"/>
          </a:xfrm>
          <a:prstGeom prst="roundRect">
            <a:avLst>
              <a:gd name="adj" fmla="val 338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web-01-downloa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295400"/>
            <a:ext cx="5410200" cy="33813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248400" y="4743450"/>
            <a:ext cx="54102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A8A86"/>
                </a:solidFill>
                <a:latin typeface="Malgun Gothic"/>
              </a:rPr>
              <a:t>www.synys.kr/downloads — 설치 파일과 이 가이드를 내려받는 곳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1부 · 준비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5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설치, 세 단계면 끝나요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" y="1295400"/>
            <a:ext cx="3556000" cy="1905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400" y="1409700"/>
            <a:ext cx="355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F5512E"/>
                </a:solidFill>
                <a:latin typeface="Malgun Gothi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1809750"/>
            <a:ext cx="355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11111"/>
                </a:solidFill>
                <a:latin typeface="Malgun Gothic"/>
              </a:rPr>
              <a:t>다운로드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2095499"/>
            <a:ext cx="3556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www.synys.kr/downloads 에서 SMARTfit 다운로드 버튼 → SmartFit-setup.exe 저장.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0" y="1295400"/>
            <a:ext cx="3556000" cy="1905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18000" y="1409700"/>
            <a:ext cx="355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F5512E"/>
                </a:solidFill>
                <a:latin typeface="Malgun Gothic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000" y="1809750"/>
            <a:ext cx="355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11111"/>
                </a:solidFill>
                <a:latin typeface="Malgun Gothic"/>
              </a:rPr>
              <a:t>파란 안내 창 통과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0" y="2095499"/>
            <a:ext cx="3556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파일을 더블클릭하면 "Windows의 PC 보호" 창이 뜹니다. 차단이 아니라 확인 요청 — 추가 정보 → 실행 두 번이면 설치가 시작됩니다.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02600" y="1295400"/>
            <a:ext cx="3556000" cy="1905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02600" y="1409700"/>
            <a:ext cx="355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F5512E"/>
                </a:solidFill>
                <a:latin typeface="Malgun Gothic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1809750"/>
            <a:ext cx="355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11111"/>
                </a:solidFill>
                <a:latin typeface="Malgun Gothic"/>
              </a:rPr>
              <a:t>첫 실행 · 로그인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02600" y="2095499"/>
            <a:ext cx="3556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바탕화면의 SMARTfit 아이콘 → 받은 이메일·비밀번호로 로그인. 새 버전은 자동으로 적용되니 다시 내려받을 필요가 없습니다.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3400" y="3390900"/>
            <a:ext cx="6069852" cy="2381250"/>
          </a:xfrm>
          <a:prstGeom prst="roundRect">
            <a:avLst>
              <a:gd name="adj" fmla="val 48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web-01b-smartsc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390900"/>
            <a:ext cx="6069852" cy="238125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33400" y="5829300"/>
            <a:ext cx="111252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A8A86"/>
                </a:solidFill>
                <a:latin typeface="Malgun Gothic"/>
              </a:rPr>
              <a:t>2단계에서 보게 될 화면 — ① 추가 정보 → ② 실행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1부 · 준비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6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로그인과 화면 구조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로그인: 이메일 · 비밀번호 → 시작하기. 다음부터는 "{이름}님으로 시작 →" 한 번이면 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인터넷이 없을 땐 "오프라인으로 시작(로그인 없이)" — 세션은 진행되고 기록은 로그인 뒤 올라갑니다.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① 상단 메뉴 6개: 홈 · 참가자 · 라이브러리 · 리포트 · 분석 · 설정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② 패널 연결 칩: 미연결이면 "연결하기 →", 연결되면 기기 이름이 보입니다.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③ 참가자 칩: 지금 누구의 운동으로 기록되는지. 세션 전에 한 번 확인하세요.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3-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901815" y="130873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10559415" y="130873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9705975" y="130873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1부 · 준비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7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패널 연결 — 처음 한 번, 이후 자동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3619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1.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패널 전원을 켭니다(불빛이 깜빡임).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2.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앱 상단 "연결하기 →"(또는 설정 → 기기 연결) → 기기 검색 시작.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3.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"발견된 기기 · SMARTfit 패널" 목록에서 우리 패널을 누릅니다. 목록의 번호 = 패널에 적힌 시리얼 번호.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4.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"연결되었어요"가 뜨고 패널 LED에 SMARTFIT 글자가 흐르면 성공. 잠시 후 이전 화면으로 돌아갑니다.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5.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다음부터는 앱을 켜면 마지막 패널에 자동 재연결됩니다(설정에서 끌 수 있음).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3400" y="5638800"/>
            <a:ext cx="28575" cy="495299"/>
          </a:xfrm>
          <a:prstGeom prst="rect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1975" y="5638800"/>
            <a:ext cx="4733925" cy="495299"/>
          </a:xfrm>
          <a:prstGeom prst="rect">
            <a:avLst/>
          </a:prstGeom>
          <a:solidFill>
            <a:srgbClr val="F7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6750" y="5695950"/>
            <a:ext cx="45148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연결되면 앱이 패널 종류를 자동으로 파악합니다 — mini(9타깃), Trainer 1레이어, Pro Trainer(2레이어 이상). 설정 → 기기 → "레이어·가용 게임"에서 확인할 수 있습니다.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app-02-conn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1부 · 준비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8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패널이 안 보일 때 — 위에서부터 차례로</a:t>
            </a:r>
          </a:p>
        </p:txBody>
      </p:sp>
      <p:sp>
        <p:nvSpPr>
          <p:cNvPr id="17" name="Oval 16"/>
          <p:cNvSpPr/>
          <p:nvPr/>
        </p:nvSpPr>
        <p:spPr>
          <a:xfrm>
            <a:off x="533400" y="139065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1352550"/>
            <a:ext cx="82676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111111"/>
                </a:solidFill>
                <a:latin typeface="Malgun Gothic"/>
              </a:rPr>
              <a:t>패널 전원을 껐다 켭니다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1600200"/>
            <a:ext cx="8267699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불빛이 깜빡이는지 확인.</a:t>
            </a:r>
          </a:p>
        </p:txBody>
      </p:sp>
      <p:sp>
        <p:nvSpPr>
          <p:cNvPr id="20" name="Oval 19"/>
          <p:cNvSpPr/>
          <p:nvPr/>
        </p:nvSpPr>
        <p:spPr>
          <a:xfrm>
            <a:off x="533400" y="219075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2152650"/>
            <a:ext cx="82676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111111"/>
                </a:solidFill>
                <a:latin typeface="Malgun Gothic"/>
              </a:rPr>
              <a:t>PC를 패널 2~3m 안으로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2400300"/>
            <a:ext cx="8267699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벽·금속 장애물이 없는 위치.</a:t>
            </a:r>
          </a:p>
        </p:txBody>
      </p:sp>
      <p:sp>
        <p:nvSpPr>
          <p:cNvPr id="23" name="Oval 22"/>
          <p:cNvSpPr/>
          <p:nvPr/>
        </p:nvSpPr>
        <p:spPr>
          <a:xfrm>
            <a:off x="533400" y="299085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2952750"/>
            <a:ext cx="82676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111111"/>
                </a:solidFill>
                <a:latin typeface="Malgun Gothic"/>
              </a:rPr>
              <a:t>공식 SMARTfit 앱(태블릿 등)을 완전히 종료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200" y="3200400"/>
            <a:ext cx="8267699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다른 앱이 연결을 잡고 있으면 우리 앱에는 보이지 않습니다.</a:t>
            </a:r>
          </a:p>
        </p:txBody>
      </p:sp>
      <p:sp>
        <p:nvSpPr>
          <p:cNvPr id="26" name="Oval 25"/>
          <p:cNvSpPr/>
          <p:nvPr/>
        </p:nvSpPr>
        <p:spPr>
          <a:xfrm>
            <a:off x="533400" y="3790949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3752850"/>
            <a:ext cx="82676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111111"/>
                </a:solidFill>
                <a:latin typeface="Malgun Gothic"/>
              </a:rPr>
              <a:t>"다시 검색"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4000500"/>
            <a:ext cx="8267699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그래도 안 되면 PC 블루투스를 껐다 켠 뒤 다시 검색.</a:t>
            </a:r>
          </a:p>
        </p:txBody>
      </p:sp>
      <p:sp>
        <p:nvSpPr>
          <p:cNvPr id="29" name="Oval 28"/>
          <p:cNvSpPr/>
          <p:nvPr/>
        </p:nvSpPr>
        <p:spPr>
          <a:xfrm>
            <a:off x="533400" y="4591050"/>
            <a:ext cx="190500" cy="190500"/>
          </a:xfrm>
          <a:prstGeom prst="ellipse">
            <a:avLst/>
          </a:prstGeom>
          <a:noFill/>
          <a:ln w="19050">
            <a:solidFill>
              <a:srgbClr val="F551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 b="1">
                <a:solidFill>
                  <a:srgbClr val="F5512E"/>
                </a:solidFill>
                <a:latin typeface="Malgun Gothic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200" y="4552950"/>
            <a:ext cx="82676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111111"/>
                </a:solidFill>
                <a:latin typeface="Malgun Gothic"/>
              </a:rPr>
              <a:t>화면만 먼저 익히려면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200" y="4800600"/>
            <a:ext cx="8267699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A5A58"/>
                </a:solidFill>
                <a:latin typeface="Malgun Gothic"/>
              </a:rPr>
              <a:t>"기기 없이 둘러보기(데모)" — 실제 패널 없이 모든 화면을 볼 수 있습니다.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9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참가자 등록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상단 참가자 → 참가자 등록(또는 홈의 참가자 로스터 +).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입력: 이름(필수) · 나이 · 구분(재활 / 시니어 / 일반) · 목표(집중력 · 기억력 · 반응 속도 · 균형감 · 지구력, 여러 개) · 메모.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"등록하고 시작" → 로그인 상태면 서버에 자동 백업됩니다.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연락처·출생연도·성별은 웹 콘솔(trainer.synys.kr → 참가자)에서 관리합니다. 웹에서 등록해도 앱에 나타납니다.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5-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10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두 가지 모드 — "누구의 기록인가"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1295400"/>
            <a:ext cx="2286000" cy="200025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1428750"/>
            <a:ext cx="19811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11111"/>
                </a:solidFill>
                <a:latin typeface="Malgun Gothic"/>
              </a:rPr>
              <a:t>트레이너 모드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1714500"/>
            <a:ext cx="1981199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000" b="0">
                <a:solidFill>
                  <a:srgbClr val="5A5A58"/>
                </a:solidFill>
                <a:latin typeface="Malgun Gothic"/>
              </a:rPr>
              <a:t>기본 상태. 모든 메뉴 사용 가능.</a:t>
            </a:r>
          </a:p>
          <a:p>
            <a:pPr algn="l">
              <a:lnSpc>
                <a:spcPct val="130000"/>
              </a:lnSpc>
              <a:spcBef>
                <a:spcPts val="450"/>
              </a:spcBef>
            </a:pPr>
            <a:r>
              <a:rPr sz="100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000" b="0">
                <a:solidFill>
                  <a:srgbClr val="5A5A58"/>
                </a:solidFill>
                <a:latin typeface="Malgun Gothic"/>
              </a:rPr>
              <a:t>이 상태로 게임을 시작하면 기록이 참가자에게 연결되지 않습니다(기기 테스트용 — 노란 배너로 경고).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0" y="1295400"/>
            <a:ext cx="2286000" cy="2000250"/>
          </a:xfrm>
          <a:prstGeom prst="roundRect">
            <a:avLst>
              <a:gd name="adj" fmla="val 6666"/>
            </a:avLst>
          </a:prstGeom>
          <a:solidFill>
            <a:srgbClr val="111111"/>
          </a:solidFill>
          <a:ln w="9525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52800" y="1428750"/>
            <a:ext cx="198119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FFFFF"/>
                </a:solidFill>
                <a:latin typeface="Malgun Gothic"/>
              </a:rPr>
              <a:t>참가자 모드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52800" y="1714500"/>
            <a:ext cx="1981199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000" b="0">
                <a:solidFill>
                  <a:srgbClr val="CCCCCC"/>
                </a:solidFill>
                <a:latin typeface="Malgun Gothic"/>
              </a:rPr>
              <a:t>참가자를 선택하면 상단 칩이 그 사람으로 바뀝니다.</a:t>
            </a:r>
          </a:p>
          <a:p>
            <a:pPr algn="l">
              <a:lnSpc>
                <a:spcPct val="130000"/>
              </a:lnSpc>
              <a:spcBef>
                <a:spcPts val="450"/>
              </a:spcBef>
            </a:pPr>
            <a:r>
              <a:rPr sz="100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000" b="0">
                <a:solidFill>
                  <a:srgbClr val="CCCCCC"/>
                </a:solidFill>
                <a:latin typeface="Malgun Gothic"/>
              </a:rPr>
              <a:t>이후 세션이 그 참가자의 기록으로 저장되고, 설정 메뉴는 잠깁니다.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57500" y="2152650"/>
            <a:ext cx="304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5512E"/>
                </a:solidFill>
                <a:latin typeface="Malgun Gothic"/>
              </a:rPr>
              <a:t>⇄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33400" y="3486150"/>
            <a:ext cx="4953000" cy="1047749"/>
          </a:xfrm>
          <a:prstGeom prst="roundRect">
            <a:avLst>
              <a:gd name="adj" fmla="val 9090"/>
            </a:avLst>
          </a:prstGeom>
          <a:solidFill>
            <a:srgbClr val="F7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6750" y="3581400"/>
            <a:ext cx="342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F5512E"/>
                </a:solidFill>
                <a:latin typeface="Malgun Gothic"/>
              </a:rPr>
              <a:t>PIN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" y="3581400"/>
            <a:ext cx="432435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핀코드(4자리): 처음 참가자로 전환할 때 등록을 안내합니다. 참가자 모드에서 트레이너 모드로 돌아올 때 확인합니다(참가자가 설정을 만지지 못하게 하는 잠금). 설정 → 계정에서 변경·해제.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753100" y="1295400"/>
            <a:ext cx="5905500" cy="3690937"/>
          </a:xfrm>
          <a:prstGeom prst="roundRect">
            <a:avLst>
              <a:gd name="adj" fmla="val 3096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app-04-r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295400"/>
            <a:ext cx="5905500" cy="36909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11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게임 고르기 — 라이브러리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60가지 게임. 검색(이름·폴더·코드)과 필터: 전체 · 바로 테스트하기 좋은 · 타깃 불필요 · 쉬움.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카드 정보: 게임 유형, 두뇌 영역, 난이도(쉬움/보통/어려움), 필요한 타깃 수, 기본 시간.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① "바로 테스트 →": 설정 없이 즉시 실행 — 패널 동작 확인용. ② "세션 구성": 정식 세션.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첫 테스트 추천: Knock the Lights Out – Race(4C01). 불 켜진 타깃을 모두 치면 끝나는 가장 단순한 게임.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③ "이 기기 미지원": 연결된 패널 구성에서 실행할 수 없는 게임은 흐리게 표시되고 이유가 적힙니다. 상단에 "이 기기에서 n/60종 가능"이 보입니다.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6-libr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9827895" y="406717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8913495" y="406717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7511415" y="239077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12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기기별로 가능한 게임이 다릅니다 (공식 앱과 같은 규칙)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33400" y="1295400"/>
          <a:ext cx="11125200" cy="1619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552"/>
                <a:gridCol w="2225040"/>
                <a:gridCol w="6007608"/>
              </a:tblGrid>
              <a:tr h="32385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연결 기기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가능 게임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참고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SMARTfit mini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58종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Spelling · Track the Panel 제외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Trainer 1레이어 (9타깃)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56종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Flanker · Tic-Tac-Toe는 mini 전용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Pro Trainer (2레이어 이상)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21종 기본 / 45종 확장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인지 테스트·Metronome 불가 · Track the Panel은 여기서만 · 확장 목록은 관리자 설정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Strike Pods (무선 패드만)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43종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인지 테스트 불가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533400" y="5676900"/>
            <a:ext cx="28575" cy="495299"/>
          </a:xfrm>
          <a:prstGeom prst="rect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1975" y="5676900"/>
            <a:ext cx="11096625" cy="495299"/>
          </a:xfrm>
          <a:prstGeom prst="rect">
            <a:avLst/>
          </a:prstGeom>
          <a:solidFill>
            <a:srgbClr val="F7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6750" y="5734050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앱이 연결 기기를 인식해 자동으로 적용합니다. 미지원 게임을 억지로 실행할 필요는 없습니다 — 카드의 이유 문구를 보고 다른 게임을 고르세요.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13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세션 설정 (1) — 게임 방법과 난이도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1.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게임 방법: 규칙과 시작 방법(대부분 "패널의 GO 타깃을 치면 시작") 브리핑. 참가자에게 이 문장을 그대로 읽어 주세요.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2.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오늘 난이도: 조금 쉽게 / 추천 그대로 / 조금 어렵게. "자세히"를 열면 인지 난이도(기기에 실제 적용)와 신체 부하(기록용)를 따로 조절.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3.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게임 세부 설정: 그 게임에만 있는 옵션(타깃 모양·색상·페널티 등). 기본값으로 두어도 잘 동작합니다.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4.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세션 방식(Pro Trainer에서만 보임): 혼자 운동 / 스테이션 동시 플레이(레이어마다 다른 참가자, 2곳 이상). 혼자 운동은 "레이어 결합"으로 18타깃을 한 보드처럼 쓸 수 있습니다.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7-session-se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14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세션 설정 (2) — 시간·세트·시작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5.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세트당 운동 시간(30초 단위) × 세트 반복 = 총 운동 시간. 완주형 게임(기억 게임·Trail Making 등)은 시간 대신 완료할 때까지 진행됩니다.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6.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타깃 민감도: 정타가 안 먹히면 더 민감하게, 옆 패드가 자꾸 눌리면 단계를 바꿔 보세요(패널마다 최적값이 다릅니다).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7.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목표: 정확도 우선 / 속도 우선 / 균형 — 리포트 해석 기준.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8.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템플릿 저장: 이 게임의 설정을 저장해 두면 다음부터 같은 값으로 시작합니다.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9.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"라이브 세션 시작 →". 패널 미연결이거나 미지원 게임이면 버튼이 잠기고 이유가 표시됩니다.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7c-session-setup-bott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15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라이브 세션 — 패널은 자극, PC는 제어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시작을 누르면 세트 준비 → 타깃 스캔 → GO 대기. 참가자가 패널의 GO 타깃(가운데)을 치면 게임과 타이머가 시작됩니다.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① 점수 · 정확도 · 반응속도 · 현재 세트. ② 라이브 피드: 최근 적중이 실시간으로 쌓입니다.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③ 난이도 조절: 진행 중에도 인지 난이도를 바꿀 수 있고 다음 세트부터 적용됩니다.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일시정지 / 재개 / 종료. 패널 연결이 끊기면 자동으로 일시정지되고 기록은 보관됩니다 — 재연결하면 그 세트부터 이어집니다.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GO 불이 안 켜지면 "GO가 안 켜지면 · 다시 준비"를 누르세요.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8-l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779895" y="353377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21" name="Oval 20"/>
          <p:cNvSpPr/>
          <p:nvPr/>
        </p:nvSpPr>
        <p:spPr>
          <a:xfrm>
            <a:off x="9827895" y="269557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9827895" y="4524375"/>
            <a:ext cx="247649" cy="247649"/>
          </a:xfrm>
          <a:prstGeom prst="ellipse">
            <a:avLst/>
          </a:prstGeom>
          <a:solidFill>
            <a:srgbClr val="F551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2부 · 하루 운영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16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결과 — 바로 다음 행동으로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세션 완료: 정확도(적중/시도), 함께한 시간, 반응 속도, 점수. 기록은 자동 저장·업로드됩니다.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다음 버튼 4개: 한 번 더 하기 / 다른 운동 / 다음 사람 → / 오늘은 여기까지.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그룹 수업이면 "다음 사람 →"으로 참가자만 바꿔 같은 설정을 이어갑니다.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중간에 멈춘 경우 "중단됨 · n/총 세트"와 "이어서 하기"가 표시됩니다.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스테이션 동시 플레이 결과는 순위(승·무·패)와 함께 각자의 개인 기록으로 저장됩니다.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09-resu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3부 · 더 잘 쓰기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17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오늘의 커리큘럼 — 정해진 프로그램대로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1295400"/>
            <a:ext cx="2624137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1428750"/>
            <a:ext cx="231933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① 웹 콘솔에서 설계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1676400"/>
            <a:ext cx="2319337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커리큘럼 메뉴에서 새로 만들거나 템플릿 → "사본 만들기". 게임을 회차에 끌어다 놓고 30초 단위로 시간 조절.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476500"/>
            <a:ext cx="231933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trainer.synys.kr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38487" y="137160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5512E"/>
                </a:solidFill>
                <a:latin typeface="Malgun Gothic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67087" y="1295400"/>
            <a:ext cx="2624137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19487" y="1428750"/>
            <a:ext cx="231933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② 참가자 배정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19487" y="1676400"/>
            <a:ext cx="2319337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빌더의 "참가자 배정"에서 토글. 여러 명에게 같은 프로그램을 배정할 수 있습니다.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19487" y="2476500"/>
            <a:ext cx="231933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즉시 반영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72175" y="137160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5512E"/>
                </a:solidFill>
                <a:latin typeface="Malgun Gothic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00775" y="1295400"/>
            <a:ext cx="2624137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53175" y="1428750"/>
            <a:ext cx="231933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③ 앱 홈 카드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3175" y="1676400"/>
            <a:ext cx="2319337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그 참가자를 선택하면 "오늘의 커리큘럼"에 다음 회차 게임과 개별 시간이 보입니다. 항목을 누르면 시간이 채워진 세션 설정으로.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53175" y="2476500"/>
            <a:ext cx="231933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Windows 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05862" y="137160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5512E"/>
                </a:solidFill>
                <a:latin typeface="Malgun Gothic"/>
              </a:rPr>
              <a:t>→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034462" y="1295400"/>
            <a:ext cx="2624137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86862" y="1428750"/>
            <a:ext cx="2319337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④ 회차 완료 보고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86862" y="1676400"/>
            <a:ext cx="2319337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회차의 게임을 마치면 "회차 완료 보고" → 다음 회차가 준비됩니다. 진행률은 웹에서도 보입니다.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86862" y="2476500"/>
            <a:ext cx="231933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진행 n/총 회차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33400" y="2895600"/>
            <a:ext cx="11125200" cy="3105150"/>
          </a:xfrm>
          <a:prstGeom prst="roundRect">
            <a:avLst>
              <a:gd name="adj" fmla="val 368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_crop_web-07-buil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895600"/>
            <a:ext cx="11125200" cy="309805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33400" y="6057900"/>
            <a:ext cx="111252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A8A86"/>
                </a:solidFill>
                <a:latin typeface="Malgun Gothic"/>
              </a:rPr>
              <a:t>커리큘럼 빌더 — 왼쪽 게임 라이브러리를 오른쪽 회차로 끌어다 놓습니다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3부 · 더 잘 쓰기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18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리포트와 분석 (트레이너 모드 전용)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앱 리포트: 참가자별 진행 리포트 — 기간(주간/월간/분기), 총 세션·평균 정확도·최고 정확도·완료율·평균 반응속도, 주간 정확도 추이, 게임별 요약, 최근 세션.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"PDF 저장 / 인쇄"(인쇄 대화상자에서 "PDF로 저장") — 보호자 상담용 "트레이닝 경과 보고"가 만들어집니다.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앱 분석: 시설 전체 — 기간 세션, 활동 참가자, 누적 시간, 참가자별 요약 표, CSV 내보내기, 시설 리포트 인쇄.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웹 콘솔 리포트: 같은 데이터를 브라우저에서 — 30일/90일 KPI, 주간 세션 추이, 참가자별 표(클릭 → 상세).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참가자 모드에서는 그 참가자의 개인 리포트만 보입니다 — 참가자에게 화면을 보여줄 때 유용합니다.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web-08-repor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62600" y="5181600"/>
            <a:ext cx="609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A8A86"/>
                </a:solidFill>
                <a:latin typeface="Malgun Gothic"/>
              </a:rPr>
              <a:t>웹 콘솔 리포트 화면(앱 리포트와 같은 서버 기록)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3부 · 더 잘 쓰기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19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설정 — 알아두면 좋은 항목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33400" y="1295400"/>
          <a:ext cx="6858000" cy="194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3429000"/>
                <a:gridCol w="2331720"/>
              </a:tblGrid>
              <a:tr h="32385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그룹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항목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언제 만지나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기기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기기 종류 · 레이어·가용 게임 · 자동 재연결 · 다른 기기 연결 · BLE 진단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패널을 바꿨을 때, 인식이 모호할 때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게임 설정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타깃 민감도(높음~최저) · 사운드 볼륨(0~9) · Hit Delay · 바로 테스트 게임 시간 · 기본값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정타 미인식 · 옆 패드 오인식 · 소리 크기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언어 · 화면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한국어/English · 큰 글씨(시니어 권장) · 고대비 모드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참가자가 화면을 함께 볼 때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서버 동기화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온라인/오프라인 · 업로드 대기 n건 · 지금 동기화 · 마지막 업로드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인터넷 복구 후, 기록이 웹에 안 보일 때</a:t>
                      </a:r>
                    </a:p>
                  </a:txBody>
                  <a:tcPr marL="114300" marR="114300" marT="57150" marB="57150">
                    <a:solidFill>
                      <a:srgbClr val="FBFBFA"/>
                    </a:solidFill>
                  </a:tcPr>
                </a:tc>
              </a:tr>
              <a:tr h="3238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111111"/>
                          </a:solidFill>
                          <a:latin typeface="Malgun Gothic"/>
                        </a:rPr>
                        <a:t>계정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로그인 계정 · 핀코드 등록/변경/해제 · 로그아웃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111111"/>
                          </a:solidFill>
                          <a:latin typeface="Malgun Gothic"/>
                        </a:rPr>
                        <a:t>참가자 모드 잠금 관리</a:t>
                      </a:r>
                    </a:p>
                  </a:txBody>
                  <a:tcPr marL="114300" marR="114300" marT="57150" marB="5715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Rounded Rectangle 17"/>
          <p:cNvSpPr/>
          <p:nvPr/>
        </p:nvSpPr>
        <p:spPr>
          <a:xfrm>
            <a:off x="7620000" y="1295400"/>
            <a:ext cx="4038600" cy="2524125"/>
          </a:xfrm>
          <a:prstGeom prst="roundRect">
            <a:avLst>
              <a:gd name="adj" fmla="val 4528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app-12-setti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295400"/>
            <a:ext cx="4038600" cy="25241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3부 · 더 잘 쓰기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20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웹 콘솔 trainer.synys.kr — 앱과 짝을 이루는 관리 화면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4762500" cy="457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같은 이메일·비밀번호로 로그인합니다. 첫 로그인 후 "내 계정 → 비밀번호 변경"에서 임시 비밀번호를 꼭 바꾸세요.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대시보드: 최근 30일 요약(담당 참가자, 세션, 평균 정확도, 완주율, 총 운동 시간).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참가자: 등록·수정(이름·출생연도·성별·연락처). 이름 클릭 → 세션 이력 · 게임별 성과 · 초대 링크 복사 / SMS 초대.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리포트: 시설 KPI(30일/90일), 주간 세션 추이, 참가자별 표.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프로그램(프리셋): 앱에서 "템플릿 저장"한 게임 설정 확인·정리.</a:t>
            </a:r>
          </a:p>
          <a:p>
            <a:pPr algn="l">
              <a:lnSpc>
                <a:spcPct val="130000"/>
              </a:lnSpc>
              <a:spcBef>
                <a:spcPts val="517"/>
              </a:spcBef>
            </a:pPr>
            <a:r>
              <a:rPr sz="1150" b="1">
                <a:solidFill>
                  <a:srgbClr val="F5512E"/>
                </a:solidFill>
                <a:latin typeface="Malgun Gothic"/>
              </a:rPr>
              <a:t>•  </a:t>
            </a:r>
            <a:r>
              <a:rPr sz="1150" b="0">
                <a:solidFill>
                  <a:srgbClr val="111111"/>
                </a:solidFill>
                <a:latin typeface="Malgun Gothic"/>
              </a:rPr>
              <a:t>커리큘럼: 새 커리큘럼 / 내 커리큘럼 / 공유받음 / 템플릿 — 빌더, 공유(같은 센터 트레이너), 참가자 배정.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62600" y="1295400"/>
            <a:ext cx="6096000" cy="3810000"/>
          </a:xfrm>
          <a:prstGeom prst="roundRect">
            <a:avLst>
              <a:gd name="adj" fmla="val 300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web-04-custom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95400"/>
            <a:ext cx="6096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3부 · 더 잘 쓰기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21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회원용 "내 SMARTfit" — 참가자·보호자가 집에서 보는 기록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1295400"/>
            <a:ext cx="3568700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1428750"/>
            <a:ext cx="3263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① 초대 보내기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1676400"/>
            <a:ext cx="32639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웹 콘솔 → 참가자 상세 → "초대 링크 복사"(또는 연락처가 있으면 "SMS 초대"). 초대는 유효기간이 있는 1회용입니다.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476500"/>
            <a:ext cx="3263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트레이너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83050" y="137160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5512E"/>
                </a:solidFill>
                <a:latin typeface="Malgun Gothic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11650" y="1295400"/>
            <a:ext cx="3568700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64050" y="1428750"/>
            <a:ext cx="3263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② 초대 수락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64050" y="1676400"/>
            <a:ext cx="32639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참가자는 링크를 열거나 www.synys.kr/sf 에서 초대 코드를 입력 → 연결할 이메일 하나만 적으면 끝. 비밀번호 없음.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64050" y="2476500"/>
            <a:ext cx="3263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참가자·보호자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1300" y="1371600"/>
            <a:ext cx="24764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5512E"/>
                </a:solidFill>
                <a:latin typeface="Malgun Gothic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89900" y="1295400"/>
            <a:ext cx="3568700" cy="142875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42300" y="1428750"/>
            <a:ext cx="3263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③ 무엇을 보나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2300" y="1676400"/>
            <a:ext cx="32639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5A5A58"/>
                </a:solidFill>
                <a:latin typeface="Malgun Gothic"/>
              </a:rPr>
              <a:t>홈(이번 주 하이라이트·정확도 흐름) · 운동 기록(세션별 정답/회피/오답/놓침) · 성취(연속 참여·배지) · 리포트 · 내 정보(데이터 내려받기).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2300" y="2476500"/>
            <a:ext cx="3263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읽기 전용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33400" y="2895600"/>
            <a:ext cx="11125200" cy="3105150"/>
          </a:xfrm>
          <a:prstGeom prst="roundRect">
            <a:avLst>
              <a:gd name="adj" fmla="val 3680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_crop_web-10-member-lo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895600"/>
            <a:ext cx="11125200" cy="309805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33400" y="6057900"/>
            <a:ext cx="111252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A8A86"/>
                </a:solidFill>
                <a:latin typeface="Malgun Gothic"/>
              </a:rPr>
              <a:t>내 SMARTfit 시작 화면 — 초대 코드 한 줄이면 시작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4부 · 막혔을 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22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문제 해결 10문답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33400" y="1295400"/>
          <a:ext cx="1112519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7560"/>
                <a:gridCol w="7787639"/>
              </a:tblGrid>
              <a:tr h="22860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증상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8A8A86"/>
                          </a:solidFill>
                          <a:latin typeface="Malgun Gothic"/>
                        </a:rPr>
                        <a:t>확인 순서</a:t>
                      </a:r>
                    </a:p>
                  </a:txBody>
                  <a:tcPr marL="114300" marR="114300" marT="47625" marB="47625">
                    <a:solidFill>
                      <a:srgbClr val="F2F2F0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패널이 목록에 안 보여요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① 패널 전원 재시작 ② PC 블루투스 켜짐 ③ 2~3m 이내 ④ 공식 SMARTfit 앱 종료 ⑤ 다시 검색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연결됐다가 바로 끊겨요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앱이 스스로 재시도합니다. 반복되면 PC 블루투스 끄고 켜기 → 다시 연결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GO 불이 안 켜져요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라이브 화면의 "다시 준비" → 그래도 안 되면 종료 후 라이브러리 "바로 테스트"로 패널 동작 확인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정확히 쳤는데 인식이 안 돼요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설정 → 게임 설정 → 타깃 민감도를 한 단계 민감하게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옆 패드가 자꾸 같이 눌려요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민감도 단계를 바꿔 실험 · Hit Delay 1초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"이 기기 미지원"이 떠요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정상입니다 — 연결 기기 구성에서 지원되지 않는 게임. 이유 문구를 보고 다른 게임 선택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기록이 웹/리포트에 안 보여요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설정 → 서버 동기화 → 대기 건수 확인 → 지금 동기화. 오프라인 시작이었다면 로그인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참가자 모드에서 설정이 안 열려요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상단 참가자 칩 → 트레이너 모드로 돌아가기 → 핀코드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핀코드를 잊었어요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트레이너 모드에서 설정 → 계정 → 핀코드 해제/변경. 참가자 모드에 갇혔다면 관리자 문의</a:t>
                      </a:r>
                    </a:p>
                  </a:txBody>
                  <a:tcPr marL="114300" marR="114300" marT="38100" marB="38100"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111111"/>
                          </a:solidFill>
                          <a:latin typeface="Malgun Gothic"/>
                        </a:rPr>
                        <a:t>비밀번호를 잊었어요 · 파란 창이 계속 떠요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11111"/>
                          </a:solidFill>
                          <a:latin typeface="Malgun Gothic"/>
                        </a:rPr>
                        <a:t>센터 관리자에게 비밀번호 재설정 요청 · "추가 정보 → 실행" 순서 확인</a:t>
                      </a:r>
                    </a:p>
                  </a:txBody>
                  <a:tcPr marL="114300" marR="114300" marT="38100" marB="38100">
                    <a:solidFill>
                      <a:srgbClr val="FBFB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4부 · 막혔을 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23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하루 운영 체크리스트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" y="1295400"/>
            <a:ext cx="3556000" cy="1905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400" y="1409700"/>
            <a:ext cx="355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5512E"/>
                </a:solidFill>
                <a:latin typeface="Malgun Gothi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1924049"/>
            <a:ext cx="355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11111"/>
                </a:solidFill>
                <a:latin typeface="Malgun Gothic"/>
              </a:rPr>
              <a:t>오픈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2266950"/>
            <a:ext cx="3556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11111"/>
                </a:solidFill>
                <a:latin typeface="Malgun Gothic"/>
              </a:rPr>
              <a:t>패널 전원 → 앱 실행(자동 재연결 확인) → 상단 칩 "연결됨" → 바로 테스트 1회(Knock the Lights Out)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0" y="1295400"/>
            <a:ext cx="3556000" cy="1905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18000" y="1409700"/>
            <a:ext cx="355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5512E"/>
                </a:solidFill>
                <a:latin typeface="Malgun Gothic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000" y="1924049"/>
            <a:ext cx="355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11111"/>
                </a:solidFill>
                <a:latin typeface="Malgun Gothic"/>
              </a:rPr>
              <a:t>세션마다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0" y="2266950"/>
            <a:ext cx="3556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11111"/>
                </a:solidFill>
                <a:latin typeface="Malgun Gothic"/>
              </a:rPr>
              <a:t>참가자 선택(칩 확인) → 게임 선택 → 난이도·시간·세트 → 시작 방법 안내 → 라이브 → 결과 → 다음 사람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02600" y="1295400"/>
            <a:ext cx="3556000" cy="1905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02600" y="1409700"/>
            <a:ext cx="3556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5512E"/>
                </a:solidFill>
                <a:latin typeface="Malgun Gothic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1924049"/>
            <a:ext cx="355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11111"/>
                </a:solidFill>
                <a:latin typeface="Malgun Gothic"/>
              </a:rPr>
              <a:t>마감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02600" y="2266950"/>
            <a:ext cx="3556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11111"/>
                </a:solidFill>
                <a:latin typeface="Malgun Gothic"/>
              </a:rPr>
              <a:t>설정 → 서버 동기화 "대기 0건" 확인 → 앱 종료 → 패널 전원 끄기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512" y="220662"/>
            <a:ext cx="244475" cy="244475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97296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47303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309" y="273446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7296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47303" y="323453"/>
            <a:ext cx="38893" cy="38893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7309" y="323453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7296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7303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7309" y="373459"/>
            <a:ext cx="38893" cy="38893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5350" y="209550"/>
            <a:ext cx="1905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11111"/>
                </a:solidFill>
                <a:latin typeface="Malgun Gothic"/>
              </a:rPr>
              <a:t>SMARTfit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228600"/>
            <a:ext cx="49911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4부 · 막혔을 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6515100"/>
            <a:ext cx="762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SMARTfit 트레이너 시작 가이드 · v1.0 · 2026-09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53600" y="65151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A8A86"/>
                </a:solidFill>
                <a:latin typeface="Malgun Gothic"/>
              </a:rPr>
              <a:t>24 / 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723900"/>
            <a:ext cx="111252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111111"/>
                </a:solidFill>
                <a:latin typeface="Malgun Gothic"/>
              </a:rPr>
              <a:t>용어 한 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12954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타깃 · GO 타깃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15049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패널의 LED 감지 영역 9개 · 게임을 시작시키는 가운데 타깃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7175" y="12954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레이어 · 스테이션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67175" y="15049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9타깃 패널 한 장. Pro Trainer는 2~4장을 쌓아 18~36타깃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" y="22098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세트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24193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설정한 시간만큼 한 번 진행하는 단위. 세트 사이엔 GO 대기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67175" y="22098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인지 난이도 · 신체 부하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7175" y="24193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기기에 전송되는 게임 레벨 · 기록용 지표(전송 안 됨)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31242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완주형 게임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33337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시간 제한 없이 목표 완료까지 진행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67175" y="31242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트레이너 모드 · 참가자 모드 · 핀코드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67175" y="33337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기록 귀속과 메뉴 잠금을 가르는 상태 · 모드 복귀 잠금 4자리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40386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템플릿(프리셋) · 커리큘럼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42481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게임별 저장 설정 · 주차·회차별 게임 프로그램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7175" y="4038600"/>
            <a:ext cx="3324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111111"/>
                </a:solidFill>
                <a:latin typeface="Malgun Gothic"/>
              </a:rPr>
              <a:t>동기화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67175" y="4248150"/>
            <a:ext cx="33242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A5A58"/>
                </a:solidFill>
                <a:latin typeface="Malgun Gothic"/>
              </a:rPr>
              <a:t>세션 기록의 서버 업로드(오프라인 시 대기 후 자동)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772400" y="1295400"/>
            <a:ext cx="3886200" cy="2857500"/>
          </a:xfrm>
          <a:prstGeom prst="roundRect">
            <a:avLst>
              <a:gd name="adj" fmla="val 5333"/>
            </a:avLst>
          </a:prstGeom>
          <a:solidFill>
            <a:srgbClr val="F7F7F6"/>
          </a:solidFill>
          <a:ln w="9525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81949" y="1485900"/>
            <a:ext cx="34671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8A8A86"/>
                </a:solidFill>
                <a:latin typeface="Malgun Gothic"/>
              </a:rPr>
              <a:t>문의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997824" y="1730374"/>
            <a:ext cx="349250" cy="349250"/>
          </a:xfrm>
          <a:prstGeom prst="roundRect">
            <a:avLst>
              <a:gd name="adj" fmla="val 22727"/>
            </a:avLst>
          </a:prstGeom>
          <a:solidFill>
            <a:srgbClr val="1414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073231" y="1805781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44668" y="1805781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16106" y="1805781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73231" y="1877218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44668" y="1877218"/>
            <a:ext cx="55562" cy="55562"/>
          </a:xfrm>
          <a:prstGeom prst="ellipse">
            <a:avLst/>
          </a:prstGeom>
          <a:solidFill>
            <a:srgbClr val="F551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216106" y="1877218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73231" y="1948656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144668" y="1948656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216106" y="1948656"/>
            <a:ext cx="55562" cy="55562"/>
          </a:xfrm>
          <a:prstGeom prst="ellipse">
            <a:avLst/>
          </a:prstGeom>
          <a:solidFill>
            <a:srgbClr val="3A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981949" y="2247900"/>
            <a:ext cx="3467100" cy="171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111111"/>
                </a:solidFill>
                <a:latin typeface="Malgun Gothic"/>
              </a:rPr>
              <a:t>브레인마이즈 코리아 주식회사</a:t>
            </a:r>
          </a:p>
          <a:p>
            <a:pPr algn="l">
              <a:lnSpc>
                <a:spcPct val="135000"/>
              </a:lnSpc>
              <a:spcBef>
                <a:spcPts val="495"/>
              </a:spcBef>
            </a:pPr>
            <a:r>
              <a:rPr sz="1100" b="0">
                <a:solidFill>
                  <a:srgbClr val="111111"/>
                </a:solidFill>
                <a:latin typeface="Malgun Gothic"/>
              </a:rPr>
              <a:t>brainmizex@gmail.com · 010-6418-9449</a:t>
            </a:r>
          </a:p>
          <a:p>
            <a:pPr algn="l">
              <a:lnSpc>
                <a:spcPct val="135000"/>
              </a:lnSpc>
              <a:spcBef>
                <a:spcPts val="495"/>
              </a:spcBef>
            </a:pPr>
            <a:r>
              <a:rPr sz="1100" b="0">
                <a:solidFill>
                  <a:srgbClr val="111111"/>
                </a:solidFill>
                <a:latin typeface="Malgun Gothic"/>
              </a:rPr>
              <a:t>설치·계정 문의는 먼저 센터 관리자에게</a:t>
            </a:r>
          </a:p>
          <a:p>
            <a:pPr algn="l">
              <a:lnSpc>
                <a:spcPct val="135000"/>
              </a:lnSpc>
              <a:spcBef>
                <a:spcPts val="495"/>
              </a:spcBef>
            </a:pPr>
            <a:r>
              <a:rPr sz="1100" b="0">
                <a:solidFill>
                  <a:srgbClr val="111111"/>
                </a:solidFill>
                <a:latin typeface="Malgun Gothic"/>
              </a:rPr>
              <a:t>www.synys.kr/downloads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